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Oswald" panose="020B0604020202020204" charset="0"/>
      <p:regular r:id="rId18"/>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gif>
</file>

<file path=ppt/media/image3.png>
</file>

<file path=ppt/media/image4.gif>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10 sec</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80f0fef73d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80f0fef73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80f29bf1ab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80f29bf1a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80f29bf1ab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80f29bf1a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80f29bf1ab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80f29bf1a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70e8f2981e_1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70e8f2981e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70e8f2981e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70e8f2981e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70e8f2981e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70e8f2981e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About 1 min 10  sec.</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80f23d3b53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80f23d3b53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 min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80f0fef73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80f0fef73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45 sec</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0e8f2981e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0e8f2981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34 sec.</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0f0fef73d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0f0fef73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30 sec.</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0f23d3b53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0f23d3b53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10 sec</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80f23d3b53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80f23d3b5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25 sec.</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80f0fef73d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80f0fef73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corona-spread.herokuapp.com/"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globalcitizen/2019-wuhan-coronavirus-data"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github.com/CSSEGISandData/COVID-19"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www.cnn.com/2020/02/06/health/wuhan-coronavirus-timeline-fast-facts/index.html"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subTitle" idx="1"/>
          </p:nvPr>
        </p:nvSpPr>
        <p:spPr>
          <a:xfrm>
            <a:off x="311700" y="1476825"/>
            <a:ext cx="8520600" cy="155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9600">
                <a:solidFill>
                  <a:srgbClr val="FFFFFF"/>
                </a:solidFill>
                <a:latin typeface="Oswald"/>
                <a:ea typeface="Oswald"/>
                <a:cs typeface="Oswald"/>
                <a:sym typeface="Oswald"/>
              </a:rPr>
              <a:t>Corona-Spread</a:t>
            </a:r>
            <a:endParaRPr sz="9600">
              <a:solidFill>
                <a:srgbClr val="FFFFFF"/>
              </a:solidFill>
              <a:latin typeface="Oswald"/>
              <a:ea typeface="Oswald"/>
              <a:cs typeface="Oswald"/>
              <a:sym typeface="Oswald"/>
            </a:endParaRPr>
          </a:p>
          <a:p>
            <a:pPr marL="0" lvl="0" indent="0" algn="ctr" rtl="0">
              <a:spcBef>
                <a:spcPts val="0"/>
              </a:spcBef>
              <a:spcAft>
                <a:spcPts val="0"/>
              </a:spcAft>
              <a:buNone/>
            </a:pPr>
            <a:endParaRPr/>
          </a:p>
        </p:txBody>
      </p:sp>
      <p:sp>
        <p:nvSpPr>
          <p:cNvPr id="55" name="Google Shape;55;p13"/>
          <p:cNvSpPr txBox="1"/>
          <p:nvPr/>
        </p:nvSpPr>
        <p:spPr>
          <a:xfrm>
            <a:off x="739375" y="3043250"/>
            <a:ext cx="7554600" cy="1360800"/>
          </a:xfrm>
          <a:prstGeom prst="rect">
            <a:avLst/>
          </a:prstGeom>
          <a:gradFill>
            <a:gsLst>
              <a:gs pos="0">
                <a:srgbClr val="4E29AA"/>
              </a:gs>
              <a:gs pos="100000">
                <a:srgbClr val="1E123D"/>
              </a:gs>
            </a:gsLst>
            <a:path path="circle">
              <a:fillToRect l="50000" t="50000" r="50000" b="50000"/>
            </a:path>
            <a:tileRect/>
          </a:gra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FFFFFF"/>
                </a:solidFill>
              </a:rPr>
              <a:t>By Vamsi Krishna Navuluri, Jim Comas, Meliha Osmanovic and Aukje Rijpkema</a:t>
            </a:r>
            <a:endParaRPr b="1">
              <a:solidFill>
                <a:srgbClr val="FFFFFF"/>
              </a:solidFill>
            </a:endParaRPr>
          </a:p>
          <a:p>
            <a:pPr marL="0" lvl="0" indent="0" algn="ctr" rtl="0">
              <a:spcBef>
                <a:spcPts val="0"/>
              </a:spcBef>
              <a:spcAft>
                <a:spcPts val="0"/>
              </a:spcAft>
              <a:buNone/>
            </a:pPr>
            <a:r>
              <a:rPr lang="en" b="1">
                <a:solidFill>
                  <a:srgbClr val="FFFFFF"/>
                </a:solidFill>
              </a:rPr>
              <a:t>March 4th, 2020</a:t>
            </a:r>
            <a:endParaRPr b="1">
              <a:solidFill>
                <a:srgbClr val="FFFFFF"/>
              </a:solidFill>
            </a:endParaRPr>
          </a:p>
          <a:p>
            <a:pPr marL="0" lvl="0" indent="0" algn="ctr" rtl="0">
              <a:spcBef>
                <a:spcPts val="0"/>
              </a:spcBef>
              <a:spcAft>
                <a:spcPts val="0"/>
              </a:spcAft>
              <a:buNone/>
            </a:pPr>
            <a:endParaRPr>
              <a:solidFill>
                <a:srgbClr val="FFFFFF"/>
              </a:solidFill>
            </a:endParaRPr>
          </a:p>
          <a:p>
            <a:pPr marL="0" lvl="0" indent="0" algn="ctr" rtl="0">
              <a:spcBef>
                <a:spcPts val="0"/>
              </a:spcBef>
              <a:spcAft>
                <a:spcPts val="0"/>
              </a:spcAft>
              <a:buNone/>
            </a:pPr>
            <a:endParaRPr>
              <a:solidFill>
                <a:srgbClr val="FFFFFF"/>
              </a:solidFill>
            </a:endParaRPr>
          </a:p>
          <a:p>
            <a:pPr marL="0" lvl="0" indent="0" algn="ctr" rtl="0">
              <a:spcBef>
                <a:spcPts val="0"/>
              </a:spcBef>
              <a:spcAft>
                <a:spcPts val="0"/>
              </a:spcAft>
              <a:buNone/>
            </a:pPr>
            <a:r>
              <a:rPr lang="en">
                <a:solidFill>
                  <a:srgbClr val="FFFFFF"/>
                </a:solidFill>
              </a:rPr>
              <a:t>Washington University Data Analytics Boot Camp</a:t>
            </a:r>
            <a:endParaRPr>
              <a:solidFill>
                <a:srgbClr val="FFFFFF"/>
              </a:solidFill>
            </a:endParaRPr>
          </a:p>
          <a:p>
            <a:pPr marL="0" lvl="0" indent="0" algn="ctr" rtl="0">
              <a:spcBef>
                <a:spcPts val="0"/>
              </a:spcBef>
              <a:spcAft>
                <a:spcPts val="0"/>
              </a:spcAft>
              <a:buNone/>
            </a:pP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a:t>
            </a:r>
            <a:endParaRPr/>
          </a:p>
        </p:txBody>
      </p:sp>
      <p:sp>
        <p:nvSpPr>
          <p:cNvPr id="109" name="Google Shape;109;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10" name="Google Shape;110;p22"/>
          <p:cNvPicPr preferRelativeResize="0"/>
          <p:nvPr/>
        </p:nvPicPr>
        <p:blipFill>
          <a:blip r:embed="rId3">
            <a:alphaModFix/>
          </a:blip>
          <a:stretch>
            <a:fillRect/>
          </a:stretch>
        </p:blipFill>
        <p:spPr>
          <a:xfrm>
            <a:off x="546413" y="352625"/>
            <a:ext cx="8051174" cy="4438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3"/>
          <p:cNvSpPr txBox="1">
            <a:spLocks noGrp="1"/>
          </p:cNvSpPr>
          <p:nvPr>
            <p:ph type="title"/>
          </p:nvPr>
        </p:nvSpPr>
        <p:spPr>
          <a:xfrm>
            <a:off x="311700" y="445025"/>
            <a:ext cx="8520600" cy="5727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0" lvl="0" indent="0" algn="l" rtl="0">
              <a:spcBef>
                <a:spcPts val="0"/>
              </a:spcBef>
              <a:spcAft>
                <a:spcPts val="0"/>
              </a:spcAft>
              <a:buNone/>
            </a:pPr>
            <a:r>
              <a:rPr lang="en" sz="3000"/>
              <a:t>Web Scraping </a:t>
            </a:r>
            <a:endParaRPr sz="3000"/>
          </a:p>
        </p:txBody>
      </p:sp>
      <p:sp>
        <p:nvSpPr>
          <p:cNvPr id="116" name="Google Shape;116;p23"/>
          <p:cNvSpPr txBox="1">
            <a:spLocks noGrp="1"/>
          </p:cNvSpPr>
          <p:nvPr>
            <p:ph type="body" idx="1"/>
          </p:nvPr>
        </p:nvSpPr>
        <p:spPr>
          <a:xfrm>
            <a:off x="385675" y="1196850"/>
            <a:ext cx="8520600" cy="23097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a:solidFill>
                  <a:srgbClr val="FFFFFF"/>
                </a:solidFill>
              </a:rPr>
              <a:t>Web Scraping of the CNN website was done in Jupyter notebook.</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Some dates had multiple facts, so data cleaned.</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JavaScript file was created for the data.</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Render function was then created to call the data.</a:t>
            </a:r>
            <a:endParaRPr>
              <a:solidFill>
                <a:srgbClr val="FFFFFF"/>
              </a:solidFill>
            </a:endParaRPr>
          </a:p>
          <a:p>
            <a:pPr marL="457200" lvl="0" indent="0" algn="l" rtl="0">
              <a:spcBef>
                <a:spcPts val="1600"/>
              </a:spcBef>
              <a:spcAft>
                <a:spcPts val="1600"/>
              </a:spcAft>
              <a:buNone/>
            </a:pPr>
            <a:endParaRPr>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4"/>
          <p:cNvSpPr txBox="1">
            <a:spLocks noGrp="1"/>
          </p:cNvSpPr>
          <p:nvPr>
            <p:ph type="body" idx="1"/>
          </p:nvPr>
        </p:nvSpPr>
        <p:spPr>
          <a:xfrm>
            <a:off x="3671850" y="1229500"/>
            <a:ext cx="5058300" cy="25434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457200" lvl="0" indent="-355600" algn="l" rtl="0">
              <a:spcBef>
                <a:spcPts val="0"/>
              </a:spcBef>
              <a:spcAft>
                <a:spcPts val="0"/>
              </a:spcAft>
              <a:buClr>
                <a:srgbClr val="FFFFFF"/>
              </a:buClr>
              <a:buSzPts val="2000"/>
              <a:buChar char="●"/>
            </a:pPr>
            <a:r>
              <a:rPr lang="en" sz="2000">
                <a:solidFill>
                  <a:srgbClr val="FFFFFF"/>
                </a:solidFill>
              </a:rPr>
              <a:t>Difficulties experience: </a:t>
            </a:r>
            <a:endParaRPr sz="2000">
              <a:solidFill>
                <a:srgbClr val="FFFFFF"/>
              </a:solidFill>
            </a:endParaRPr>
          </a:p>
          <a:p>
            <a:pPr marL="914400" lvl="1" indent="-355600" algn="l" rtl="0">
              <a:spcBef>
                <a:spcPts val="0"/>
              </a:spcBef>
              <a:spcAft>
                <a:spcPts val="0"/>
              </a:spcAft>
              <a:buClr>
                <a:srgbClr val="FFFFFF"/>
              </a:buClr>
              <a:buSzPts val="2000"/>
              <a:buChar char="○"/>
            </a:pPr>
            <a:r>
              <a:rPr lang="en" sz="2000">
                <a:solidFill>
                  <a:srgbClr val="FFFFFF"/>
                </a:solidFill>
              </a:rPr>
              <a:t>When data was scraped the date format had an extra space. </a:t>
            </a:r>
            <a:endParaRPr sz="2000">
              <a:solidFill>
                <a:srgbClr val="FFFFFF"/>
              </a:solidFill>
            </a:endParaRPr>
          </a:p>
          <a:p>
            <a:pPr marL="914400" lvl="1" indent="-355600" algn="l" rtl="0">
              <a:spcBef>
                <a:spcPts val="0"/>
              </a:spcBef>
              <a:spcAft>
                <a:spcPts val="0"/>
              </a:spcAft>
              <a:buClr>
                <a:srgbClr val="FFFFFF"/>
              </a:buClr>
              <a:buSzPts val="2000"/>
              <a:buChar char="○"/>
            </a:pPr>
            <a:r>
              <a:rPr lang="en" sz="2000">
                <a:solidFill>
                  <a:srgbClr val="FFFFFF"/>
                </a:solidFill>
              </a:rPr>
              <a:t>Timeline formatting was too big.</a:t>
            </a:r>
            <a:endParaRPr sz="2000">
              <a:solidFill>
                <a:srgbClr val="FFFFFF"/>
              </a:solidFill>
            </a:endParaRPr>
          </a:p>
          <a:p>
            <a:pPr marL="0" lvl="0" indent="0" algn="l" rtl="0">
              <a:spcBef>
                <a:spcPts val="1600"/>
              </a:spcBef>
              <a:spcAft>
                <a:spcPts val="1600"/>
              </a:spcAft>
              <a:buNone/>
            </a:pPr>
            <a:endParaRPr>
              <a:solidFill>
                <a:srgbClr val="FFFFFF"/>
              </a:solidFill>
            </a:endParaRPr>
          </a:p>
        </p:txBody>
      </p:sp>
      <p:pic>
        <p:nvPicPr>
          <p:cNvPr id="122" name="Google Shape;122;p24"/>
          <p:cNvPicPr preferRelativeResize="0"/>
          <p:nvPr/>
        </p:nvPicPr>
        <p:blipFill>
          <a:blip r:embed="rId3">
            <a:alphaModFix/>
          </a:blip>
          <a:stretch>
            <a:fillRect/>
          </a:stretch>
        </p:blipFill>
        <p:spPr>
          <a:xfrm>
            <a:off x="466250" y="386100"/>
            <a:ext cx="2648850" cy="45829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1"/>
                                        </p:tgtEl>
                                        <p:attrNameLst>
                                          <p:attrName>style.visibility</p:attrName>
                                        </p:attrNameLst>
                                      </p:cBhvr>
                                      <p:to>
                                        <p:strVal val="visible"/>
                                      </p:to>
                                    </p:set>
                                    <p:animEffect transition="in" filter="fade">
                                      <p:cBhvr>
                                        <p:cTn id="7" dur="1000"/>
                                        <p:tgtEl>
                                          <p:spTgt spid="1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5"/>
          <p:cNvSpPr txBox="1">
            <a:spLocks noGrp="1"/>
          </p:cNvSpPr>
          <p:nvPr>
            <p:ph type="title"/>
          </p:nvPr>
        </p:nvSpPr>
        <p:spPr>
          <a:xfrm>
            <a:off x="311700" y="445025"/>
            <a:ext cx="8520600" cy="5727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0" lvl="0" indent="0" algn="l" rtl="0">
              <a:spcBef>
                <a:spcPts val="0"/>
              </a:spcBef>
              <a:spcAft>
                <a:spcPts val="0"/>
              </a:spcAft>
              <a:buNone/>
            </a:pPr>
            <a:r>
              <a:rPr lang="en"/>
              <a:t>Corona Spread - World Slider</a:t>
            </a:r>
            <a:endParaRPr/>
          </a:p>
        </p:txBody>
      </p:sp>
      <p:sp>
        <p:nvSpPr>
          <p:cNvPr id="128" name="Google Shape;128;p25"/>
          <p:cNvSpPr txBox="1">
            <a:spLocks noGrp="1"/>
          </p:cNvSpPr>
          <p:nvPr>
            <p:ph type="body" idx="1"/>
          </p:nvPr>
        </p:nvSpPr>
        <p:spPr>
          <a:xfrm>
            <a:off x="311700" y="1152475"/>
            <a:ext cx="8520600" cy="5727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a:solidFill>
                  <a:srgbClr val="FFFFFF"/>
                </a:solidFill>
              </a:rPr>
              <a:t>The slider section allows the user to easily jump to a specific day.</a:t>
            </a:r>
            <a:endParaRPr>
              <a:solidFill>
                <a:srgbClr val="FFFFFF"/>
              </a:solidFill>
            </a:endParaRPr>
          </a:p>
        </p:txBody>
      </p:sp>
      <p:pic>
        <p:nvPicPr>
          <p:cNvPr id="129" name="Google Shape;129;p25"/>
          <p:cNvPicPr preferRelativeResize="0"/>
          <p:nvPr/>
        </p:nvPicPr>
        <p:blipFill>
          <a:blip r:embed="rId3">
            <a:alphaModFix/>
          </a:blip>
          <a:stretch>
            <a:fillRect/>
          </a:stretch>
        </p:blipFill>
        <p:spPr>
          <a:xfrm>
            <a:off x="1939550" y="1859925"/>
            <a:ext cx="4725576" cy="32250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6"/>
          <p:cNvSpPr txBox="1">
            <a:spLocks noGrp="1"/>
          </p:cNvSpPr>
          <p:nvPr>
            <p:ph type="title"/>
          </p:nvPr>
        </p:nvSpPr>
        <p:spPr>
          <a:xfrm>
            <a:off x="311700" y="445025"/>
            <a:ext cx="8520600" cy="5727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0" lvl="0" indent="0" algn="l" rtl="0">
              <a:spcBef>
                <a:spcPts val="0"/>
              </a:spcBef>
              <a:spcAft>
                <a:spcPts val="0"/>
              </a:spcAft>
              <a:buNone/>
            </a:pPr>
            <a:r>
              <a:rPr lang="en"/>
              <a:t>Corona News</a:t>
            </a:r>
            <a:endParaRPr/>
          </a:p>
        </p:txBody>
      </p:sp>
      <p:sp>
        <p:nvSpPr>
          <p:cNvPr id="135" name="Google Shape;135;p26"/>
          <p:cNvSpPr txBox="1">
            <a:spLocks noGrp="1"/>
          </p:cNvSpPr>
          <p:nvPr>
            <p:ph type="body" idx="1"/>
          </p:nvPr>
        </p:nvSpPr>
        <p:spPr>
          <a:xfrm>
            <a:off x="311700" y="1152475"/>
            <a:ext cx="8520600" cy="3664800"/>
          </a:xfrm>
          <a:prstGeom prst="rect">
            <a:avLst/>
          </a:prstGeom>
          <a:gradFill>
            <a:gsLst>
              <a:gs pos="0">
                <a:srgbClr val="4E29AA"/>
              </a:gs>
              <a:gs pos="100000">
                <a:srgbClr val="1E123D"/>
              </a:gs>
            </a:gsLst>
            <a:path path="circle">
              <a:fillToRect l="50000" t="50000" r="50000" b="50000"/>
            </a:path>
            <a:tileRect/>
          </a:grad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1000"/>
              </a:spcBef>
              <a:spcAft>
                <a:spcPts val="0"/>
              </a:spcAft>
              <a:buClr>
                <a:srgbClr val="FFFFFF"/>
              </a:buClr>
              <a:buSzPts val="1800"/>
              <a:buChar char="●"/>
            </a:pPr>
            <a:r>
              <a:rPr lang="en">
                <a:solidFill>
                  <a:srgbClr val="FFFFFF"/>
                </a:solidFill>
              </a:rPr>
              <a:t>Corona News is derived from the following websites, ABC News, Al Jazeera English, Associated Press, Bloomberg, Breitbart News, Business Insider, CBS News, CNBC, CNN, Fortune, Fox News, Medical News Today, MSNBC&lt; National Geographic, National Review, NBC News, New Scientist, Newsweek, Politico, Reuters, The Globe and Mail, The Hill, The Huffington Post, The Wall Street Journal,The Washington Post.</a:t>
            </a:r>
            <a:endParaRPr>
              <a:solidFill>
                <a:srgbClr val="FFFFFF"/>
              </a:solidFill>
            </a:endParaRPr>
          </a:p>
          <a:p>
            <a:pPr marL="457200" lvl="0" indent="-342900" algn="l" rtl="0">
              <a:lnSpc>
                <a:spcPct val="115000"/>
              </a:lnSpc>
              <a:spcBef>
                <a:spcPts val="1600"/>
              </a:spcBef>
              <a:spcAft>
                <a:spcPts val="0"/>
              </a:spcAft>
              <a:buClr>
                <a:srgbClr val="FFFFFF"/>
              </a:buClr>
              <a:buSzPts val="1800"/>
              <a:buChar char="●"/>
            </a:pPr>
            <a:r>
              <a:rPr lang="en">
                <a:solidFill>
                  <a:srgbClr val="FFFFFF"/>
                </a:solidFill>
              </a:rPr>
              <a:t>Date starts from January 21, 2020 and defaults the last available date and interacts with the slider as well.</a:t>
            </a:r>
            <a:endParaRPr>
              <a:solidFill>
                <a:srgbClr val="FFFFFF"/>
              </a:solidFill>
            </a:endParaRPr>
          </a:p>
          <a:p>
            <a:pPr marL="457200" lvl="0" indent="-342900" algn="l" rtl="0">
              <a:lnSpc>
                <a:spcPct val="150000"/>
              </a:lnSpc>
              <a:spcBef>
                <a:spcPts val="1000"/>
              </a:spcBef>
              <a:spcAft>
                <a:spcPts val="0"/>
              </a:spcAft>
              <a:buClr>
                <a:srgbClr val="FFFFFF"/>
              </a:buClr>
              <a:buSzPts val="1800"/>
              <a:buChar char="●"/>
            </a:pPr>
            <a:r>
              <a:rPr lang="en">
                <a:solidFill>
                  <a:srgbClr val="FFFFFF"/>
                </a:solidFill>
              </a:rPr>
              <a:t>Allows users to select date and news source from dropdown.</a:t>
            </a:r>
            <a:endParaRPr>
              <a:solidFill>
                <a:srgbClr val="FFFFFF"/>
              </a:solidFill>
            </a:endParaRPr>
          </a:p>
          <a:p>
            <a:pPr marL="457200" lvl="0" indent="0" algn="l" rtl="0">
              <a:lnSpc>
                <a:spcPct val="150000"/>
              </a:lnSpc>
              <a:spcBef>
                <a:spcPts val="1600"/>
              </a:spcBef>
              <a:spcAft>
                <a:spcPts val="1600"/>
              </a:spcAft>
              <a:buNone/>
            </a:pP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7"/>
          <p:cNvSpPr txBox="1">
            <a:spLocks noGrp="1"/>
          </p:cNvSpPr>
          <p:nvPr>
            <p:ph type="title"/>
          </p:nvPr>
        </p:nvSpPr>
        <p:spPr>
          <a:xfrm>
            <a:off x="311700" y="445025"/>
            <a:ext cx="8520600" cy="5727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0" lvl="0" indent="0" algn="l" rtl="0">
              <a:spcBef>
                <a:spcPts val="0"/>
              </a:spcBef>
              <a:spcAft>
                <a:spcPts val="0"/>
              </a:spcAft>
              <a:buNone/>
            </a:pPr>
            <a:r>
              <a:rPr lang="en"/>
              <a:t>Conclusion: </a:t>
            </a:r>
            <a:r>
              <a:rPr lang="en">
                <a:solidFill>
                  <a:srgbClr val="FFFFFF"/>
                </a:solidFill>
              </a:rPr>
              <a:t>Corona-Spread application</a:t>
            </a:r>
            <a:endParaRPr/>
          </a:p>
        </p:txBody>
      </p:sp>
      <p:sp>
        <p:nvSpPr>
          <p:cNvPr id="141" name="Google Shape;141;p27"/>
          <p:cNvSpPr txBox="1"/>
          <p:nvPr/>
        </p:nvSpPr>
        <p:spPr>
          <a:xfrm>
            <a:off x="1319850" y="1135000"/>
            <a:ext cx="6504300" cy="4008500"/>
          </a:xfrm>
          <a:prstGeom prst="rect">
            <a:avLst/>
          </a:prstGeom>
          <a:gradFill>
            <a:gsLst>
              <a:gs pos="0">
                <a:srgbClr val="4E29AA"/>
              </a:gs>
              <a:gs pos="100000">
                <a:srgbClr val="1E123D"/>
              </a:gs>
            </a:gsLst>
            <a:path path="circle">
              <a:fillToRect l="50000" t="50000" r="50000" b="50000"/>
            </a:path>
            <a:tileRect/>
          </a:grad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Char char="●"/>
            </a:pPr>
            <a:r>
              <a:rPr lang="en" b="1" dirty="0">
                <a:solidFill>
                  <a:srgbClr val="FFFFFF"/>
                </a:solidFill>
              </a:rPr>
              <a:t>Tells the story</a:t>
            </a:r>
            <a:r>
              <a:rPr lang="en" dirty="0">
                <a:solidFill>
                  <a:srgbClr val="FFFFFF"/>
                </a:solidFill>
              </a:rPr>
              <a:t> of the spread of the Corona virus </a:t>
            </a:r>
            <a:endParaRPr dirty="0">
              <a:solidFill>
                <a:srgbClr val="FFFFFF"/>
              </a:solidFill>
            </a:endParaRPr>
          </a:p>
          <a:p>
            <a:pPr marL="914400" lvl="1" indent="-317500" algn="l" rtl="0">
              <a:spcBef>
                <a:spcPts val="0"/>
              </a:spcBef>
              <a:spcAft>
                <a:spcPts val="0"/>
              </a:spcAft>
              <a:buClr>
                <a:srgbClr val="FFFFFF"/>
              </a:buClr>
              <a:buSzPts val="1400"/>
              <a:buChar char="○"/>
            </a:pPr>
            <a:r>
              <a:rPr lang="en" dirty="0">
                <a:solidFill>
                  <a:srgbClr val="FFFFFF"/>
                </a:solidFill>
              </a:rPr>
              <a:t>through an interactive map</a:t>
            </a:r>
            <a:endParaRPr dirty="0">
              <a:solidFill>
                <a:srgbClr val="FFFFFF"/>
              </a:solidFill>
            </a:endParaRPr>
          </a:p>
          <a:p>
            <a:pPr marL="914400" lvl="1" indent="-317500" algn="l" rtl="0">
              <a:spcBef>
                <a:spcPts val="0"/>
              </a:spcBef>
              <a:spcAft>
                <a:spcPts val="0"/>
              </a:spcAft>
              <a:buClr>
                <a:srgbClr val="FFFFFF"/>
              </a:buClr>
              <a:buSzPts val="1400"/>
              <a:buChar char="○"/>
            </a:pPr>
            <a:r>
              <a:rPr lang="en" dirty="0">
                <a:solidFill>
                  <a:srgbClr val="FFFFFF"/>
                </a:solidFill>
              </a:rPr>
              <a:t>through an interactive bar chart</a:t>
            </a:r>
            <a:endParaRPr dirty="0">
              <a:solidFill>
                <a:srgbClr val="FFFFFF"/>
              </a:solidFill>
            </a:endParaRPr>
          </a:p>
          <a:p>
            <a:pPr marL="914400" lvl="1" indent="-317500" algn="l" rtl="0">
              <a:spcBef>
                <a:spcPts val="0"/>
              </a:spcBef>
              <a:spcAft>
                <a:spcPts val="0"/>
              </a:spcAft>
              <a:buClr>
                <a:srgbClr val="FFFFFF"/>
              </a:buClr>
              <a:buSzPts val="1400"/>
              <a:buChar char="○"/>
            </a:pPr>
            <a:r>
              <a:rPr lang="en" dirty="0">
                <a:solidFill>
                  <a:srgbClr val="FFFFFF"/>
                </a:solidFill>
              </a:rPr>
              <a:t>through and interactive slider</a:t>
            </a:r>
            <a:endParaRPr dirty="0">
              <a:solidFill>
                <a:srgbClr val="FFFFFF"/>
              </a:solidFill>
            </a:endParaRPr>
          </a:p>
          <a:p>
            <a:pPr marL="914400" lvl="1" indent="-317500" algn="l" rtl="0">
              <a:spcBef>
                <a:spcPts val="0"/>
              </a:spcBef>
              <a:spcAft>
                <a:spcPts val="0"/>
              </a:spcAft>
              <a:buClr>
                <a:srgbClr val="FFFFFF"/>
              </a:buClr>
              <a:buSzPts val="1400"/>
              <a:buChar char="○"/>
            </a:pPr>
            <a:r>
              <a:rPr lang="en" dirty="0">
                <a:solidFill>
                  <a:srgbClr val="FFFFFF"/>
                </a:solidFill>
              </a:rPr>
              <a:t>through interactive news facts</a:t>
            </a:r>
            <a:endParaRPr dirty="0">
              <a:solidFill>
                <a:srgbClr val="FFFFFF"/>
              </a:solidFill>
            </a:endParaRPr>
          </a:p>
          <a:p>
            <a:pPr marL="914400" lvl="1" indent="-317500" algn="l" rtl="0">
              <a:spcBef>
                <a:spcPts val="0"/>
              </a:spcBef>
              <a:spcAft>
                <a:spcPts val="0"/>
              </a:spcAft>
              <a:buClr>
                <a:srgbClr val="FFFFFF"/>
              </a:buClr>
              <a:buSzPts val="1400"/>
              <a:buChar char="○"/>
            </a:pPr>
            <a:r>
              <a:rPr lang="en" dirty="0">
                <a:solidFill>
                  <a:srgbClr val="FFFFFF"/>
                </a:solidFill>
              </a:rPr>
              <a:t>through in</a:t>
            </a:r>
            <a:r>
              <a:rPr lang="en-US" dirty="0" err="1">
                <a:solidFill>
                  <a:srgbClr val="FFFFFF"/>
                </a:solidFill>
              </a:rPr>
              <a:t>ter</a:t>
            </a:r>
            <a:r>
              <a:rPr lang="en" dirty="0">
                <a:solidFill>
                  <a:srgbClr val="FFFFFF"/>
                </a:solidFill>
              </a:rPr>
              <a:t>active news dates and sources</a:t>
            </a:r>
            <a:endParaRPr dirty="0">
              <a:solidFill>
                <a:srgbClr val="FFFFFF"/>
              </a:solidFill>
            </a:endParaRPr>
          </a:p>
          <a:p>
            <a:pPr marL="457200" lvl="0" indent="-317500" algn="l" rtl="0">
              <a:spcBef>
                <a:spcPts val="0"/>
              </a:spcBef>
              <a:spcAft>
                <a:spcPts val="0"/>
              </a:spcAft>
              <a:buClr>
                <a:srgbClr val="FFFFFF"/>
              </a:buClr>
              <a:buSzPts val="1400"/>
              <a:buChar char="●"/>
            </a:pPr>
            <a:r>
              <a:rPr lang="en" dirty="0">
                <a:solidFill>
                  <a:srgbClr val="FFFFFF"/>
                </a:solidFill>
              </a:rPr>
              <a:t>Is a </a:t>
            </a:r>
            <a:r>
              <a:rPr lang="en" b="1" dirty="0">
                <a:solidFill>
                  <a:srgbClr val="FFFFFF"/>
                </a:solidFill>
              </a:rPr>
              <a:t>full stack application</a:t>
            </a:r>
            <a:r>
              <a:rPr lang="en" dirty="0">
                <a:solidFill>
                  <a:srgbClr val="FFFFFF"/>
                </a:solidFill>
              </a:rPr>
              <a:t> using: </a:t>
            </a:r>
            <a:endParaRPr dirty="0">
              <a:solidFill>
                <a:srgbClr val="FFFFFF"/>
              </a:solidFill>
            </a:endParaRPr>
          </a:p>
          <a:p>
            <a:pPr marL="914400" lvl="1" indent="-317500" algn="l" rtl="0">
              <a:spcBef>
                <a:spcPts val="0"/>
              </a:spcBef>
              <a:spcAft>
                <a:spcPts val="0"/>
              </a:spcAft>
              <a:buClr>
                <a:srgbClr val="FFFFFF"/>
              </a:buClr>
              <a:buSzPts val="1400"/>
              <a:buChar char="○"/>
            </a:pPr>
            <a:r>
              <a:rPr lang="en" dirty="0">
                <a:solidFill>
                  <a:srgbClr val="FFFFFF"/>
                </a:solidFill>
              </a:rPr>
              <a:t>Python</a:t>
            </a:r>
            <a:endParaRPr dirty="0">
              <a:solidFill>
                <a:srgbClr val="FFFFFF"/>
              </a:solidFill>
            </a:endParaRPr>
          </a:p>
          <a:p>
            <a:pPr marL="914400" lvl="1" indent="-317500" algn="l" rtl="0">
              <a:spcBef>
                <a:spcPts val="0"/>
              </a:spcBef>
              <a:spcAft>
                <a:spcPts val="0"/>
              </a:spcAft>
              <a:buClr>
                <a:srgbClr val="FFFFFF"/>
              </a:buClr>
              <a:buSzPts val="1400"/>
              <a:buChar char="○"/>
            </a:pPr>
            <a:r>
              <a:rPr lang="en" dirty="0">
                <a:solidFill>
                  <a:srgbClr val="FFFFFF"/>
                </a:solidFill>
              </a:rPr>
              <a:t>FLASK API </a:t>
            </a:r>
            <a:endParaRPr dirty="0">
              <a:solidFill>
                <a:srgbClr val="FFFFFF"/>
              </a:solidFill>
            </a:endParaRPr>
          </a:p>
          <a:p>
            <a:pPr marL="914400" lvl="1" indent="-317500" algn="l" rtl="0">
              <a:spcBef>
                <a:spcPts val="0"/>
              </a:spcBef>
              <a:spcAft>
                <a:spcPts val="0"/>
              </a:spcAft>
              <a:buClr>
                <a:srgbClr val="FFFFFF"/>
              </a:buClr>
              <a:buSzPts val="1400"/>
              <a:buChar char="○"/>
            </a:pPr>
            <a:r>
              <a:rPr lang="en" dirty="0">
                <a:solidFill>
                  <a:srgbClr val="FFFFFF"/>
                </a:solidFill>
              </a:rPr>
              <a:t>HTML/CSS</a:t>
            </a:r>
            <a:endParaRPr dirty="0">
              <a:solidFill>
                <a:srgbClr val="FFFFFF"/>
              </a:solidFill>
            </a:endParaRPr>
          </a:p>
          <a:p>
            <a:pPr marL="914400" lvl="1" indent="-317500" algn="l" rtl="0">
              <a:spcBef>
                <a:spcPts val="0"/>
              </a:spcBef>
              <a:spcAft>
                <a:spcPts val="0"/>
              </a:spcAft>
              <a:buClr>
                <a:srgbClr val="FFFFFF"/>
              </a:buClr>
              <a:buSzPts val="1400"/>
              <a:buChar char="○"/>
            </a:pPr>
            <a:r>
              <a:rPr lang="en" dirty="0">
                <a:solidFill>
                  <a:srgbClr val="FFFFFF"/>
                </a:solidFill>
              </a:rPr>
              <a:t>Javascript</a:t>
            </a:r>
            <a:endParaRPr dirty="0">
              <a:solidFill>
                <a:srgbClr val="FFFFFF"/>
              </a:solidFill>
            </a:endParaRPr>
          </a:p>
          <a:p>
            <a:pPr marL="914400" lvl="1" indent="-317500" algn="l" rtl="0">
              <a:spcBef>
                <a:spcPts val="0"/>
              </a:spcBef>
              <a:spcAft>
                <a:spcPts val="0"/>
              </a:spcAft>
              <a:buClr>
                <a:srgbClr val="FFFFFF"/>
              </a:buClr>
              <a:buSzPts val="1400"/>
              <a:buChar char="○"/>
            </a:pPr>
            <a:r>
              <a:rPr lang="en" dirty="0">
                <a:solidFill>
                  <a:srgbClr val="FFFFFF"/>
                </a:solidFill>
              </a:rPr>
              <a:t>PostgreSQL database</a:t>
            </a:r>
            <a:endParaRPr dirty="0">
              <a:solidFill>
                <a:srgbClr val="FFFFFF"/>
              </a:solidFill>
            </a:endParaRPr>
          </a:p>
          <a:p>
            <a:pPr marL="457200" lvl="0" indent="-317500" algn="l" rtl="0">
              <a:spcBef>
                <a:spcPts val="0"/>
              </a:spcBef>
              <a:spcAft>
                <a:spcPts val="0"/>
              </a:spcAft>
              <a:buClr>
                <a:srgbClr val="FFFFFF"/>
              </a:buClr>
              <a:buSzPts val="1400"/>
              <a:buChar char="●"/>
            </a:pPr>
            <a:r>
              <a:rPr lang="en" dirty="0">
                <a:solidFill>
                  <a:srgbClr val="FFFFFF"/>
                </a:solidFill>
              </a:rPr>
              <a:t>Uses </a:t>
            </a:r>
            <a:r>
              <a:rPr lang="en" b="1" dirty="0">
                <a:solidFill>
                  <a:srgbClr val="FFFFFF"/>
                </a:solidFill>
              </a:rPr>
              <a:t>webscraping, </a:t>
            </a:r>
            <a:r>
              <a:rPr lang="en-US" b="1" dirty="0">
                <a:solidFill>
                  <a:srgbClr val="FFFFFF"/>
                </a:solidFill>
              </a:rPr>
              <a:t>d3.js, </a:t>
            </a:r>
            <a:r>
              <a:rPr lang="en" b="1" dirty="0">
                <a:solidFill>
                  <a:srgbClr val="FFFFFF"/>
                </a:solidFill>
              </a:rPr>
              <a:t>leaflet.js and plotly.js</a:t>
            </a:r>
            <a:endParaRPr b="1" dirty="0">
              <a:solidFill>
                <a:srgbClr val="FFFFFF"/>
              </a:solidFill>
            </a:endParaRPr>
          </a:p>
          <a:p>
            <a:pPr marL="457200" lvl="0" indent="-317500" algn="l" rtl="0">
              <a:spcBef>
                <a:spcPts val="0"/>
              </a:spcBef>
              <a:spcAft>
                <a:spcPts val="0"/>
              </a:spcAft>
              <a:buClr>
                <a:srgbClr val="FFFFFF"/>
              </a:buClr>
              <a:buSzPts val="1400"/>
              <a:buChar char="●"/>
            </a:pPr>
            <a:r>
              <a:rPr lang="en" dirty="0">
                <a:solidFill>
                  <a:srgbClr val="FFFFFF"/>
                </a:solidFill>
              </a:rPr>
              <a:t>Includes a </a:t>
            </a:r>
            <a:r>
              <a:rPr lang="en" b="1" dirty="0">
                <a:solidFill>
                  <a:srgbClr val="FFFFFF"/>
                </a:solidFill>
              </a:rPr>
              <a:t>slider.js </a:t>
            </a:r>
            <a:r>
              <a:rPr lang="en" dirty="0">
                <a:solidFill>
                  <a:srgbClr val="FFFFFF"/>
                </a:solidFill>
              </a:rPr>
              <a:t>library that was customized to meet our needs</a:t>
            </a:r>
            <a:endParaRPr dirty="0">
              <a:solidFill>
                <a:srgbClr val="FFFFFF"/>
              </a:solidFill>
            </a:endParaRPr>
          </a:p>
          <a:p>
            <a:pPr marL="457200" lvl="0" indent="-317500" algn="l" rtl="0">
              <a:spcBef>
                <a:spcPts val="0"/>
              </a:spcBef>
              <a:spcAft>
                <a:spcPts val="0"/>
              </a:spcAft>
              <a:buClr>
                <a:srgbClr val="FFFFFF"/>
              </a:buClr>
              <a:buSzPts val="1400"/>
              <a:buChar char="●"/>
            </a:pPr>
            <a:r>
              <a:rPr lang="en" dirty="0">
                <a:solidFill>
                  <a:srgbClr val="FFFFFF"/>
                </a:solidFill>
              </a:rPr>
              <a:t>Uses a </a:t>
            </a:r>
            <a:r>
              <a:rPr lang="en" b="1" dirty="0">
                <a:solidFill>
                  <a:srgbClr val="FFFFFF"/>
                </a:solidFill>
              </a:rPr>
              <a:t>multitude of views</a:t>
            </a:r>
            <a:r>
              <a:rPr lang="en" dirty="0">
                <a:solidFill>
                  <a:srgbClr val="FFFFFF"/>
                </a:solidFill>
              </a:rPr>
              <a:t> to look at data, maps, facts and news related to the Corona Virus</a:t>
            </a:r>
          </a:p>
          <a:p>
            <a:pPr marL="457200" lvl="0" indent="-317500" algn="l" rtl="0">
              <a:spcBef>
                <a:spcPts val="0"/>
              </a:spcBef>
              <a:spcAft>
                <a:spcPts val="0"/>
              </a:spcAft>
              <a:buClr>
                <a:srgbClr val="FFFFFF"/>
              </a:buClr>
              <a:buSzPts val="1400"/>
              <a:buChar char="●"/>
            </a:pPr>
            <a:endParaRPr lang="en" dirty="0">
              <a:solidFill>
                <a:srgbClr val="FFFFFF"/>
              </a:solidFill>
            </a:endParaRPr>
          </a:p>
          <a:p>
            <a:pPr marL="139700" lvl="0">
              <a:buClr>
                <a:srgbClr val="FFFFFF"/>
              </a:buClr>
              <a:buSzPts val="1400"/>
            </a:pPr>
            <a:r>
              <a:rPr lang="en" sz="1600" dirty="0">
                <a:solidFill>
                  <a:srgbClr val="FFFFFF"/>
                </a:solidFill>
              </a:rPr>
              <a:t>Is available </a:t>
            </a:r>
            <a:r>
              <a:rPr lang="en-US" sz="1600" dirty="0">
                <a:solidFill>
                  <a:srgbClr val="FFFFFF"/>
                </a:solidFill>
              </a:rPr>
              <a:t>on HEROKU at: </a:t>
            </a:r>
            <a:r>
              <a:rPr lang="en-US" sz="1600" dirty="0">
                <a:hlinkClick r:id="rId3"/>
              </a:rPr>
              <a:t>https://corona-spread.herokuapp.com/</a:t>
            </a:r>
            <a:endParaRPr sz="1600" dirty="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a:gradFill>
            <a:gsLst>
              <a:gs pos="0">
                <a:srgbClr val="4E29AA"/>
              </a:gs>
              <a:gs pos="100000">
                <a:srgbClr val="1E123D"/>
              </a:gs>
            </a:gsLst>
            <a:lin ang="5400012" scaled="0"/>
          </a:gradFill>
        </p:spPr>
        <p:txBody>
          <a:bodyPr spcFirstLastPara="1" wrap="square" lIns="91425" tIns="91425" rIns="91425" bIns="91425" anchor="t" anchorCtr="0">
            <a:noAutofit/>
          </a:bodyPr>
          <a:lstStyle/>
          <a:p>
            <a:pPr marL="0" lvl="0" indent="0" algn="l" rtl="0">
              <a:spcBef>
                <a:spcPts val="0"/>
              </a:spcBef>
              <a:spcAft>
                <a:spcPts val="0"/>
              </a:spcAft>
              <a:buNone/>
            </a:pPr>
            <a:r>
              <a:rPr lang="en"/>
              <a:t>Functionality of the Corona-Spread Application</a:t>
            </a:r>
            <a:endParaRPr/>
          </a:p>
        </p:txBody>
      </p:sp>
      <p:sp>
        <p:nvSpPr>
          <p:cNvPr id="61" name="Google Shape;61;p14"/>
          <p:cNvSpPr txBox="1">
            <a:spLocks noGrp="1"/>
          </p:cNvSpPr>
          <p:nvPr>
            <p:ph type="body" idx="1"/>
          </p:nvPr>
        </p:nvSpPr>
        <p:spPr>
          <a:xfrm>
            <a:off x="311700" y="1152475"/>
            <a:ext cx="8520600" cy="3416400"/>
          </a:xfrm>
          <a:prstGeom prst="rect">
            <a:avLst/>
          </a:prstGeom>
          <a:gradFill>
            <a:gsLst>
              <a:gs pos="0">
                <a:srgbClr val="4E29AA"/>
              </a:gs>
              <a:gs pos="100000">
                <a:srgbClr val="1E123D"/>
              </a:gs>
            </a:gsLst>
            <a:lin ang="5400012" scaled="0"/>
          </a:gradFill>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rgbClr val="FFFFFF"/>
              </a:buClr>
              <a:buSzPts val="1800"/>
              <a:buChar char="●"/>
            </a:pPr>
            <a:r>
              <a:rPr lang="en">
                <a:solidFill>
                  <a:srgbClr val="FFFFFF"/>
                </a:solidFill>
              </a:rPr>
              <a:t>Provide user with the </a:t>
            </a:r>
            <a:r>
              <a:rPr lang="en" b="1">
                <a:solidFill>
                  <a:srgbClr val="FFFFFF"/>
                </a:solidFill>
              </a:rPr>
              <a:t>most current data and world map</a:t>
            </a:r>
            <a:r>
              <a:rPr lang="en">
                <a:solidFill>
                  <a:srgbClr val="FFFFFF"/>
                </a:solidFill>
              </a:rPr>
              <a:t> related to the Corona-virus outbreak</a:t>
            </a:r>
            <a:endParaRPr>
              <a:solidFill>
                <a:srgbClr val="FFFFFF"/>
              </a:solidFill>
            </a:endParaRPr>
          </a:p>
          <a:p>
            <a:pPr marL="457200" lvl="0" indent="-342900" algn="l" rtl="0">
              <a:lnSpc>
                <a:spcPct val="150000"/>
              </a:lnSpc>
              <a:spcBef>
                <a:spcPts val="0"/>
              </a:spcBef>
              <a:spcAft>
                <a:spcPts val="0"/>
              </a:spcAft>
              <a:buClr>
                <a:srgbClr val="FFFFFF"/>
              </a:buClr>
              <a:buSzPts val="1800"/>
              <a:buChar char="●"/>
            </a:pPr>
            <a:r>
              <a:rPr lang="en">
                <a:solidFill>
                  <a:srgbClr val="FFFFFF"/>
                </a:solidFill>
              </a:rPr>
              <a:t>Allow user to see </a:t>
            </a:r>
            <a:r>
              <a:rPr lang="en" b="1">
                <a:solidFill>
                  <a:srgbClr val="FFFFFF"/>
                </a:solidFill>
              </a:rPr>
              <a:t>spread </a:t>
            </a:r>
            <a:r>
              <a:rPr lang="en">
                <a:solidFill>
                  <a:srgbClr val="FFFFFF"/>
                </a:solidFill>
              </a:rPr>
              <a:t>over time visually on world map with the option to see a </a:t>
            </a:r>
            <a:r>
              <a:rPr lang="en" b="1">
                <a:solidFill>
                  <a:srgbClr val="FFFFFF"/>
                </a:solidFill>
              </a:rPr>
              <a:t>specific date</a:t>
            </a:r>
            <a:r>
              <a:rPr lang="en">
                <a:solidFill>
                  <a:srgbClr val="FFFFFF"/>
                </a:solidFill>
              </a:rPr>
              <a:t> using the </a:t>
            </a:r>
            <a:r>
              <a:rPr lang="en" b="1">
                <a:solidFill>
                  <a:srgbClr val="FFFFFF"/>
                </a:solidFill>
              </a:rPr>
              <a:t>slider</a:t>
            </a:r>
            <a:endParaRPr b="1">
              <a:solidFill>
                <a:srgbClr val="FFFFFF"/>
              </a:solidFill>
            </a:endParaRPr>
          </a:p>
          <a:p>
            <a:pPr marL="457200" lvl="0" indent="-342900" algn="l" rtl="0">
              <a:lnSpc>
                <a:spcPct val="150000"/>
              </a:lnSpc>
              <a:spcBef>
                <a:spcPts val="0"/>
              </a:spcBef>
              <a:spcAft>
                <a:spcPts val="0"/>
              </a:spcAft>
              <a:buClr>
                <a:srgbClr val="FFFFFF"/>
              </a:buClr>
              <a:buSzPts val="1800"/>
              <a:buChar char="●"/>
            </a:pPr>
            <a:r>
              <a:rPr lang="en">
                <a:solidFill>
                  <a:srgbClr val="FFFFFF"/>
                </a:solidFill>
              </a:rPr>
              <a:t>Allow user to see the </a:t>
            </a:r>
            <a:r>
              <a:rPr lang="en" b="1">
                <a:solidFill>
                  <a:srgbClr val="FFFFFF"/>
                </a:solidFill>
              </a:rPr>
              <a:t>growth over time</a:t>
            </a:r>
            <a:r>
              <a:rPr lang="en">
                <a:solidFill>
                  <a:srgbClr val="FFFFFF"/>
                </a:solidFill>
              </a:rPr>
              <a:t> in </a:t>
            </a:r>
            <a:r>
              <a:rPr lang="en" b="1">
                <a:solidFill>
                  <a:srgbClr val="FFFFFF"/>
                </a:solidFill>
              </a:rPr>
              <a:t>a bar chart </a:t>
            </a:r>
            <a:r>
              <a:rPr lang="en">
                <a:solidFill>
                  <a:srgbClr val="FFFFFF"/>
                </a:solidFill>
              </a:rPr>
              <a:t>with the option to </a:t>
            </a:r>
            <a:r>
              <a:rPr lang="en" b="1">
                <a:solidFill>
                  <a:srgbClr val="FFFFFF"/>
                </a:solidFill>
              </a:rPr>
              <a:t>filter </a:t>
            </a:r>
            <a:r>
              <a:rPr lang="en">
                <a:solidFill>
                  <a:srgbClr val="FFFFFF"/>
                </a:solidFill>
              </a:rPr>
              <a:t>by </a:t>
            </a:r>
            <a:r>
              <a:rPr lang="en" b="1">
                <a:solidFill>
                  <a:srgbClr val="FFFFFF"/>
                </a:solidFill>
              </a:rPr>
              <a:t>country</a:t>
            </a:r>
            <a:endParaRPr b="1">
              <a:solidFill>
                <a:srgbClr val="FFFFFF"/>
              </a:solidFill>
            </a:endParaRPr>
          </a:p>
          <a:p>
            <a:pPr marL="457200" lvl="0" indent="-342900" algn="l" rtl="0">
              <a:lnSpc>
                <a:spcPct val="150000"/>
              </a:lnSpc>
              <a:spcBef>
                <a:spcPts val="0"/>
              </a:spcBef>
              <a:spcAft>
                <a:spcPts val="0"/>
              </a:spcAft>
              <a:buClr>
                <a:srgbClr val="FFFFFF"/>
              </a:buClr>
              <a:buSzPts val="1800"/>
              <a:buChar char="●"/>
            </a:pPr>
            <a:r>
              <a:rPr lang="en">
                <a:solidFill>
                  <a:srgbClr val="FFFFFF"/>
                </a:solidFill>
              </a:rPr>
              <a:t>Allow user to be able to query the </a:t>
            </a:r>
            <a:r>
              <a:rPr lang="en" b="1">
                <a:solidFill>
                  <a:srgbClr val="FFFFFF"/>
                </a:solidFill>
              </a:rPr>
              <a:t>latest news</a:t>
            </a:r>
            <a:r>
              <a:rPr lang="en">
                <a:solidFill>
                  <a:srgbClr val="FFFFFF"/>
                </a:solidFill>
              </a:rPr>
              <a:t> and the</a:t>
            </a:r>
            <a:r>
              <a:rPr lang="en" b="1">
                <a:solidFill>
                  <a:srgbClr val="FFFFFF"/>
                </a:solidFill>
              </a:rPr>
              <a:t> news facts</a:t>
            </a:r>
            <a:endParaRPr b="1">
              <a:solidFill>
                <a:srgbClr val="FFFFFF"/>
              </a:solidFill>
            </a:endParaRPr>
          </a:p>
          <a:p>
            <a:pPr marL="457200" lvl="0" indent="-342900" algn="l" rtl="0">
              <a:lnSpc>
                <a:spcPct val="150000"/>
              </a:lnSpc>
              <a:spcBef>
                <a:spcPts val="0"/>
              </a:spcBef>
              <a:spcAft>
                <a:spcPts val="0"/>
              </a:spcAft>
              <a:buClr>
                <a:srgbClr val="FFFFFF"/>
              </a:buClr>
              <a:buSzPts val="1800"/>
              <a:buChar char="●"/>
            </a:pPr>
            <a:r>
              <a:rPr lang="en">
                <a:solidFill>
                  <a:srgbClr val="FFFFFF"/>
                </a:solidFill>
              </a:rPr>
              <a:t>Allow user to </a:t>
            </a:r>
            <a:r>
              <a:rPr lang="en" b="1">
                <a:solidFill>
                  <a:srgbClr val="FFFFFF"/>
                </a:solidFill>
              </a:rPr>
              <a:t>filter news and facts</a:t>
            </a:r>
            <a:r>
              <a:rPr lang="en">
                <a:solidFill>
                  <a:srgbClr val="FFFFFF"/>
                </a:solidFill>
              </a:rPr>
              <a:t> by date using the </a:t>
            </a:r>
            <a:r>
              <a:rPr lang="en" b="1">
                <a:solidFill>
                  <a:srgbClr val="FFFFFF"/>
                </a:solidFill>
              </a:rPr>
              <a:t>slider</a:t>
            </a:r>
            <a:endParaRPr b="1">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0" lvl="0" indent="0" algn="l" rtl="0">
              <a:spcBef>
                <a:spcPts val="0"/>
              </a:spcBef>
              <a:spcAft>
                <a:spcPts val="0"/>
              </a:spcAft>
              <a:buNone/>
            </a:pPr>
            <a:r>
              <a:rPr lang="en"/>
              <a:t>Full Stack Application - BACKEND</a:t>
            </a:r>
            <a:endParaRPr/>
          </a:p>
        </p:txBody>
      </p:sp>
      <p:sp>
        <p:nvSpPr>
          <p:cNvPr id="67" name="Google Shape;67;p15"/>
          <p:cNvSpPr txBox="1">
            <a:spLocks noGrp="1"/>
          </p:cNvSpPr>
          <p:nvPr>
            <p:ph type="body" idx="1"/>
          </p:nvPr>
        </p:nvSpPr>
        <p:spPr>
          <a:xfrm>
            <a:off x="311700" y="1173900"/>
            <a:ext cx="8520600" cy="38670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a:solidFill>
                  <a:srgbClr val="FFFFFF"/>
                </a:solidFill>
              </a:rPr>
              <a:t>PostgreSQL Database: </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2 tables </a:t>
            </a:r>
            <a:endParaRPr>
              <a:solidFill>
                <a:srgbClr val="FFFFFF"/>
              </a:solidFill>
            </a:endParaRPr>
          </a:p>
          <a:p>
            <a:pPr marL="1371600" lvl="2" indent="-317500" algn="l" rtl="0">
              <a:spcBef>
                <a:spcPts val="0"/>
              </a:spcBef>
              <a:spcAft>
                <a:spcPts val="0"/>
              </a:spcAft>
              <a:buClr>
                <a:srgbClr val="FFFFFF"/>
              </a:buClr>
              <a:buSzPts val="1400"/>
              <a:buChar char="■"/>
            </a:pPr>
            <a:r>
              <a:rPr lang="en">
                <a:solidFill>
                  <a:srgbClr val="FFFFFF"/>
                </a:solidFill>
              </a:rPr>
              <a:t>China - daily_stats &gt; 1200 records</a:t>
            </a:r>
            <a:endParaRPr>
              <a:solidFill>
                <a:srgbClr val="FFFFFF"/>
              </a:solidFill>
            </a:endParaRPr>
          </a:p>
          <a:p>
            <a:pPr marL="1371600" lvl="2" indent="-317500" algn="l" rtl="0">
              <a:spcBef>
                <a:spcPts val="0"/>
              </a:spcBef>
              <a:spcAft>
                <a:spcPts val="0"/>
              </a:spcAft>
              <a:buClr>
                <a:srgbClr val="FFFFFF"/>
              </a:buClr>
              <a:buSzPts val="1400"/>
              <a:buChar char="■"/>
            </a:pPr>
            <a:r>
              <a:rPr lang="en">
                <a:solidFill>
                  <a:srgbClr val="FFFFFF"/>
                </a:solidFill>
              </a:rPr>
              <a:t>World - daily_stats_world &gt; 6300 records</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Python scripts: </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Extraction and Transformation 2 data sources:</a:t>
            </a:r>
            <a:endParaRPr>
              <a:solidFill>
                <a:srgbClr val="FFFFFF"/>
              </a:solidFill>
            </a:endParaRPr>
          </a:p>
          <a:p>
            <a:pPr marL="1371600" lvl="2" indent="-317500" algn="l" rtl="0">
              <a:spcBef>
                <a:spcPts val="0"/>
              </a:spcBef>
              <a:spcAft>
                <a:spcPts val="0"/>
              </a:spcAft>
              <a:buClr>
                <a:srgbClr val="00FFFF"/>
              </a:buClr>
              <a:buSzPts val="1400"/>
              <a:buChar char="■"/>
            </a:pPr>
            <a:r>
              <a:rPr lang="en">
                <a:solidFill>
                  <a:srgbClr val="FFFFFF"/>
                </a:solidFill>
              </a:rPr>
              <a:t>Repo by Walter Stanish from Zhuhai </a:t>
            </a:r>
            <a:r>
              <a:rPr lang="en" sz="1000" u="sng">
                <a:solidFill>
                  <a:srgbClr val="00FFFF"/>
                </a:solidFill>
                <a:hlinkClick r:id="rId3"/>
              </a:rPr>
              <a:t>https://github.com/globalcitizen/2019-wuhan-coronavirus-data</a:t>
            </a:r>
            <a:endParaRPr sz="1000">
              <a:solidFill>
                <a:srgbClr val="00FFFF"/>
              </a:solidFill>
            </a:endParaRPr>
          </a:p>
          <a:p>
            <a:pPr marL="1371600" lvl="2" indent="-317500" algn="l" rtl="0">
              <a:spcBef>
                <a:spcPts val="0"/>
              </a:spcBef>
              <a:spcAft>
                <a:spcPts val="0"/>
              </a:spcAft>
              <a:buClr>
                <a:srgbClr val="00FFFF"/>
              </a:buClr>
              <a:buSzPts val="1400"/>
              <a:buChar char="■"/>
            </a:pPr>
            <a:r>
              <a:rPr lang="en">
                <a:solidFill>
                  <a:srgbClr val="FFFFFF"/>
                </a:solidFill>
              </a:rPr>
              <a:t>Repo by John Hopkins University: </a:t>
            </a:r>
            <a:r>
              <a:rPr lang="en" sz="1000" u="sng">
                <a:solidFill>
                  <a:srgbClr val="00FFFF"/>
                </a:solidFill>
                <a:hlinkClick r:id="rId4"/>
              </a:rPr>
              <a:t>https://github.com/CSSEGISandData/COVID-19</a:t>
            </a:r>
            <a:endParaRPr sz="1000">
              <a:solidFill>
                <a:srgbClr val="FFFFFF"/>
              </a:solidFill>
            </a:endParaRPr>
          </a:p>
          <a:p>
            <a:pPr marL="914400" lvl="1" indent="-317500" algn="l" rtl="0">
              <a:spcBef>
                <a:spcPts val="0"/>
              </a:spcBef>
              <a:spcAft>
                <a:spcPts val="0"/>
              </a:spcAft>
              <a:buClr>
                <a:schemeClr val="dk1"/>
              </a:buClr>
              <a:buSzPts val="1400"/>
              <a:buChar char="○"/>
            </a:pPr>
            <a:r>
              <a:rPr lang="en">
                <a:solidFill>
                  <a:schemeClr val="dk1"/>
                </a:solidFill>
              </a:rPr>
              <a:t>Loading - save data to database</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Merging data files with choropleth geojson files for World/China to create 1 geojson per day</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Scraping news data</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Scraping facts</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FLASK_API (app.py):	 	</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Python script to retrieve data from database and pass to html/js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0" lvl="0" indent="0" algn="l" rtl="0">
              <a:spcBef>
                <a:spcPts val="0"/>
              </a:spcBef>
              <a:spcAft>
                <a:spcPts val="0"/>
              </a:spcAft>
              <a:buNone/>
            </a:pPr>
            <a:r>
              <a:rPr lang="en"/>
              <a:t>Full Stack Application - FRONTEND</a:t>
            </a:r>
            <a:endParaRPr/>
          </a:p>
        </p:txBody>
      </p:sp>
      <p:sp>
        <p:nvSpPr>
          <p:cNvPr id="73" name="Google Shape;73;p16"/>
          <p:cNvSpPr txBox="1">
            <a:spLocks noGrp="1"/>
          </p:cNvSpPr>
          <p:nvPr>
            <p:ph type="body" idx="1"/>
          </p:nvPr>
        </p:nvSpPr>
        <p:spPr>
          <a:xfrm>
            <a:off x="311700" y="1152475"/>
            <a:ext cx="8520600" cy="29670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a:solidFill>
                  <a:srgbClr val="FFFFFF"/>
                </a:solidFill>
              </a:rPr>
              <a:t>HTML:</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3 page HTML website using plotly, leaflet, d3 and bootstrap libraries</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JAVASCRIPT:</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8  javascripts to </a:t>
            </a:r>
            <a:endParaRPr>
              <a:solidFill>
                <a:srgbClr val="FFFFFF"/>
              </a:solidFill>
            </a:endParaRPr>
          </a:p>
          <a:p>
            <a:pPr marL="1371600" lvl="2" indent="-317500" algn="l" rtl="0">
              <a:spcBef>
                <a:spcPts val="0"/>
              </a:spcBef>
              <a:spcAft>
                <a:spcPts val="0"/>
              </a:spcAft>
              <a:buClr>
                <a:srgbClr val="FFFFFF"/>
              </a:buClr>
              <a:buSzPts val="1400"/>
              <a:buChar char="■"/>
            </a:pPr>
            <a:r>
              <a:rPr lang="en">
                <a:solidFill>
                  <a:srgbClr val="FFFFFF"/>
                </a:solidFill>
              </a:rPr>
              <a:t>2 - Map and Plot World Data - world.js and world_bar.js</a:t>
            </a:r>
            <a:endParaRPr>
              <a:solidFill>
                <a:srgbClr val="FFFFFF"/>
              </a:solidFill>
            </a:endParaRPr>
          </a:p>
          <a:p>
            <a:pPr marL="1371600" lvl="2" indent="-317500" algn="l" rtl="0">
              <a:spcBef>
                <a:spcPts val="0"/>
              </a:spcBef>
              <a:spcAft>
                <a:spcPts val="0"/>
              </a:spcAft>
              <a:buClr>
                <a:srgbClr val="FFFFFF"/>
              </a:buClr>
              <a:buSzPts val="1400"/>
              <a:buChar char="■"/>
            </a:pPr>
            <a:r>
              <a:rPr lang="en">
                <a:solidFill>
                  <a:srgbClr val="FFFFFF"/>
                </a:solidFill>
              </a:rPr>
              <a:t>2 - Map and Plot China Data - china.js and china_bar.js</a:t>
            </a:r>
            <a:endParaRPr>
              <a:solidFill>
                <a:srgbClr val="FFFFFF"/>
              </a:solidFill>
            </a:endParaRPr>
          </a:p>
          <a:p>
            <a:pPr marL="1371600" lvl="2" indent="-317500" algn="l" rtl="0">
              <a:spcBef>
                <a:spcPts val="0"/>
              </a:spcBef>
              <a:spcAft>
                <a:spcPts val="0"/>
              </a:spcAft>
              <a:buClr>
                <a:srgbClr val="FFFFFF"/>
              </a:buClr>
              <a:buSzPts val="1400"/>
              <a:buChar char="■"/>
            </a:pPr>
            <a:r>
              <a:rPr lang="en">
                <a:solidFill>
                  <a:srgbClr val="FFFFFF"/>
                </a:solidFill>
              </a:rPr>
              <a:t>2 - Create Slider functionality - slider_china.js and slider_world.js</a:t>
            </a:r>
            <a:endParaRPr>
              <a:solidFill>
                <a:srgbClr val="FFFFFF"/>
              </a:solidFill>
            </a:endParaRPr>
          </a:p>
          <a:p>
            <a:pPr marL="1371600" lvl="2" indent="-317500" algn="l" rtl="0">
              <a:spcBef>
                <a:spcPts val="0"/>
              </a:spcBef>
              <a:spcAft>
                <a:spcPts val="0"/>
              </a:spcAft>
              <a:buClr>
                <a:srgbClr val="FFFFFF"/>
              </a:buClr>
              <a:buSzPts val="1400"/>
              <a:buChar char="■"/>
            </a:pPr>
            <a:r>
              <a:rPr lang="en">
                <a:solidFill>
                  <a:srgbClr val="FFFFFF"/>
                </a:solidFill>
              </a:rPr>
              <a:t>2 - Render and display News articles and Facts - render_news.js and cnnData.js</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CSS:</a:t>
            </a:r>
            <a:endParaRPr>
              <a:solidFill>
                <a:srgbClr val="FFFFFF"/>
              </a:solidFill>
            </a:endParaRPr>
          </a:p>
          <a:p>
            <a:pPr marL="1371600" lvl="2" indent="-317500" algn="l" rtl="0">
              <a:spcBef>
                <a:spcPts val="0"/>
              </a:spcBef>
              <a:spcAft>
                <a:spcPts val="0"/>
              </a:spcAft>
              <a:buClr>
                <a:schemeClr val="dk1"/>
              </a:buClr>
              <a:buSzPts val="1400"/>
              <a:buChar char="■"/>
            </a:pPr>
            <a:r>
              <a:rPr lang="en">
                <a:solidFill>
                  <a:schemeClr val="dk1"/>
                </a:solidFill>
              </a:rPr>
              <a:t>Formating of slider and other html elements</a:t>
            </a:r>
            <a:endParaRPr>
              <a:solidFill>
                <a:schemeClr val="dk1"/>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r>
              <a:rPr lang="en"/>
              <a:t>Heroku app: corona-spread.herokuapp.com</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0" lvl="0" indent="0" algn="l" rtl="0">
              <a:spcBef>
                <a:spcPts val="0"/>
              </a:spcBef>
              <a:spcAft>
                <a:spcPts val="0"/>
              </a:spcAft>
              <a:buNone/>
            </a:pPr>
            <a:r>
              <a:rPr lang="en"/>
              <a:t>Full Stack Application - Interactive functions</a:t>
            </a:r>
            <a:endParaRPr/>
          </a:p>
        </p:txBody>
      </p:sp>
      <p:sp>
        <p:nvSpPr>
          <p:cNvPr id="79" name="Google Shape;79;p17"/>
          <p:cNvSpPr txBox="1">
            <a:spLocks noGrp="1"/>
          </p:cNvSpPr>
          <p:nvPr>
            <p:ph type="body" idx="1"/>
          </p:nvPr>
        </p:nvSpPr>
        <p:spPr>
          <a:xfrm>
            <a:off x="311700" y="1152475"/>
            <a:ext cx="8520600" cy="19062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sz="1800">
                <a:solidFill>
                  <a:schemeClr val="dk1"/>
                </a:solidFill>
              </a:rPr>
              <a:t>Interactive </a:t>
            </a:r>
            <a:r>
              <a:rPr lang="en">
                <a:solidFill>
                  <a:schemeClr val="dk1"/>
                </a:solidFill>
              </a:rPr>
              <a:t>functionality</a:t>
            </a:r>
            <a:endParaRPr sz="1800">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Date Slider on every page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Dropdown box with Countries for the bar chart</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Show spread button on the World page to animate spread</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Dropdown boxes to filter the news by date / news source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Facts toggle button for all or filtered new facts</a:t>
            </a:r>
            <a:endParaRPr>
              <a:solidFill>
                <a:srgbClr val="FFFFFF"/>
              </a:solidFill>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r>
              <a:rPr lang="en"/>
              <a:t>Heroku app: corona-spread.herokuapp.com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415275" y="356250"/>
            <a:ext cx="8520600" cy="572700"/>
          </a:xfrm>
          <a:prstGeom prst="rect">
            <a:avLst/>
          </a:prstGeom>
          <a:gradFill>
            <a:gsLst>
              <a:gs pos="0">
                <a:srgbClr val="4E29AA"/>
              </a:gs>
              <a:gs pos="100000">
                <a:srgbClr val="1E123D"/>
              </a:gs>
            </a:gsLst>
            <a:lin ang="5400012" scaled="0"/>
          </a:gradFill>
        </p:spPr>
        <p:txBody>
          <a:bodyPr spcFirstLastPara="1" wrap="square" lIns="91425" tIns="91425" rIns="91425" bIns="91425" anchor="t" anchorCtr="0">
            <a:noAutofit/>
          </a:bodyPr>
          <a:lstStyle/>
          <a:p>
            <a:pPr marL="0" lvl="0" indent="0" algn="l" rtl="0">
              <a:spcBef>
                <a:spcPts val="0"/>
              </a:spcBef>
              <a:spcAft>
                <a:spcPts val="0"/>
              </a:spcAft>
              <a:buNone/>
            </a:pPr>
            <a:r>
              <a:rPr lang="en"/>
              <a:t>Corona Spread - World Wide	 - Spread</a:t>
            </a:r>
            <a:endParaRPr/>
          </a:p>
        </p:txBody>
      </p:sp>
      <p:pic>
        <p:nvPicPr>
          <p:cNvPr id="85" name="Google Shape;85;p18"/>
          <p:cNvPicPr preferRelativeResize="0"/>
          <p:nvPr/>
        </p:nvPicPr>
        <p:blipFill>
          <a:blip r:embed="rId3">
            <a:alphaModFix/>
          </a:blip>
          <a:stretch>
            <a:fillRect/>
          </a:stretch>
        </p:blipFill>
        <p:spPr>
          <a:xfrm>
            <a:off x="1832375" y="1171300"/>
            <a:ext cx="5479251" cy="37394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a:gradFill>
            <a:gsLst>
              <a:gs pos="0">
                <a:srgbClr val="4E29AA"/>
              </a:gs>
              <a:gs pos="100000">
                <a:srgbClr val="1E123D"/>
              </a:gs>
            </a:gsLst>
            <a:lin ang="5400012" scaled="0"/>
          </a:gradFill>
        </p:spPr>
        <p:txBody>
          <a:bodyPr spcFirstLastPara="1" wrap="square" lIns="91425" tIns="91425" rIns="91425" bIns="91425" anchor="t" anchorCtr="0">
            <a:noAutofit/>
          </a:bodyPr>
          <a:lstStyle/>
          <a:p>
            <a:pPr marL="0" lvl="0" indent="0" algn="l" rtl="0">
              <a:spcBef>
                <a:spcPts val="0"/>
              </a:spcBef>
              <a:spcAft>
                <a:spcPts val="0"/>
              </a:spcAft>
              <a:buNone/>
            </a:pPr>
            <a:r>
              <a:rPr lang="en"/>
              <a:t>Corona Spread - High level summary	</a:t>
            </a:r>
            <a:endParaRPr/>
          </a:p>
        </p:txBody>
      </p:sp>
      <p:pic>
        <p:nvPicPr>
          <p:cNvPr id="91" name="Google Shape;91;p19"/>
          <p:cNvPicPr preferRelativeResize="0"/>
          <p:nvPr/>
        </p:nvPicPr>
        <p:blipFill>
          <a:blip r:embed="rId3">
            <a:alphaModFix/>
          </a:blip>
          <a:stretch>
            <a:fillRect/>
          </a:stretch>
        </p:blipFill>
        <p:spPr>
          <a:xfrm>
            <a:off x="152400" y="1170125"/>
            <a:ext cx="8839199" cy="272146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a:gradFill>
            <a:gsLst>
              <a:gs pos="0">
                <a:srgbClr val="4E29AA"/>
              </a:gs>
              <a:gs pos="100000">
                <a:srgbClr val="1E123D"/>
              </a:gs>
            </a:gsLst>
            <a:lin ang="5400012" scaled="0"/>
          </a:gradFill>
        </p:spPr>
        <p:txBody>
          <a:bodyPr spcFirstLastPara="1" wrap="square" lIns="91425" tIns="91425" rIns="91425" bIns="91425" anchor="t" anchorCtr="0">
            <a:noAutofit/>
          </a:bodyPr>
          <a:lstStyle/>
          <a:p>
            <a:pPr marL="0" lvl="0" indent="0" algn="l" rtl="0">
              <a:spcBef>
                <a:spcPts val="0"/>
              </a:spcBef>
              <a:spcAft>
                <a:spcPts val="0"/>
              </a:spcAft>
              <a:buNone/>
            </a:pPr>
            <a:r>
              <a:rPr lang="en"/>
              <a:t>Corona Spread - World Wide	 - Chart and Top 10</a:t>
            </a:r>
            <a:endParaRPr/>
          </a:p>
        </p:txBody>
      </p:sp>
      <p:pic>
        <p:nvPicPr>
          <p:cNvPr id="97" name="Google Shape;97;p20"/>
          <p:cNvPicPr preferRelativeResize="0"/>
          <p:nvPr/>
        </p:nvPicPr>
        <p:blipFill>
          <a:blip r:embed="rId3">
            <a:alphaModFix/>
          </a:blip>
          <a:stretch>
            <a:fillRect/>
          </a:stretch>
        </p:blipFill>
        <p:spPr>
          <a:xfrm>
            <a:off x="1148950" y="1137975"/>
            <a:ext cx="6528142" cy="38209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311700" y="445025"/>
            <a:ext cx="8520600" cy="5727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0" lvl="0" indent="0" algn="l" rtl="0">
              <a:spcBef>
                <a:spcPts val="0"/>
              </a:spcBef>
              <a:spcAft>
                <a:spcPts val="0"/>
              </a:spcAft>
              <a:buNone/>
            </a:pPr>
            <a:r>
              <a:rPr lang="en"/>
              <a:t>CoronaVirus Outbreak Timeline Fast Facts</a:t>
            </a:r>
            <a:endParaRPr/>
          </a:p>
        </p:txBody>
      </p:sp>
      <p:sp>
        <p:nvSpPr>
          <p:cNvPr id="103" name="Google Shape;103;p21"/>
          <p:cNvSpPr txBox="1">
            <a:spLocks noGrp="1"/>
          </p:cNvSpPr>
          <p:nvPr>
            <p:ph type="body" idx="1"/>
          </p:nvPr>
        </p:nvSpPr>
        <p:spPr>
          <a:xfrm>
            <a:off x="311700" y="1152475"/>
            <a:ext cx="8520600" cy="3416400"/>
          </a:xfrm>
          <a:prstGeom prst="rect">
            <a:avLst/>
          </a:prstGeom>
          <a:gradFill>
            <a:gsLst>
              <a:gs pos="0">
                <a:srgbClr val="4E29AA"/>
              </a:gs>
              <a:gs pos="100000">
                <a:srgbClr val="1E123D"/>
              </a:gs>
            </a:gsLst>
            <a:path path="circle">
              <a:fillToRect l="50000" t="50000" r="50000" b="50000"/>
            </a:path>
            <a:tileRect/>
          </a:gradFill>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a:solidFill>
                  <a:srgbClr val="FFFFFF"/>
                </a:solidFill>
              </a:rPr>
              <a:t>Website:</a:t>
            </a:r>
            <a:endParaRPr>
              <a:solidFill>
                <a:srgbClr val="FFFFFF"/>
              </a:solidFill>
            </a:endParaRPr>
          </a:p>
          <a:p>
            <a:pPr marL="457200" lvl="0" indent="-342900" algn="l" rtl="0">
              <a:spcBef>
                <a:spcPts val="0"/>
              </a:spcBef>
              <a:spcAft>
                <a:spcPts val="0"/>
              </a:spcAft>
              <a:buClr>
                <a:srgbClr val="FFFFFF"/>
              </a:buClr>
              <a:buSzPts val="1800"/>
              <a:buChar char="●"/>
            </a:pPr>
            <a:r>
              <a:rPr lang="en" u="sng">
                <a:solidFill>
                  <a:schemeClr val="hlink"/>
                </a:solidFill>
                <a:hlinkClick r:id="rId3"/>
              </a:rPr>
              <a:t>https://www.cnn.com/2020/02/06/health/wuhan-coronavirus-timeline-fast-facts/index.html</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Timeline from December 31, 2019 to February 26, 2019</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1180</TotalTime>
  <Words>805</Words>
  <Application>Microsoft Office PowerPoint</Application>
  <PresentationFormat>On-screen Show (16:9)</PresentationFormat>
  <Paragraphs>106</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Oswald</vt:lpstr>
      <vt:lpstr>Simple Dark</vt:lpstr>
      <vt:lpstr>PowerPoint Presentation</vt:lpstr>
      <vt:lpstr>Functionality of the Corona-Spread Application</vt:lpstr>
      <vt:lpstr>Full Stack Application - BACKEND</vt:lpstr>
      <vt:lpstr>Full Stack Application - FRONTEND</vt:lpstr>
      <vt:lpstr>Full Stack Application - Interactive functions</vt:lpstr>
      <vt:lpstr>Corona Spread - World Wide  - Spread</vt:lpstr>
      <vt:lpstr>Corona Spread - High level summary </vt:lpstr>
      <vt:lpstr>Corona Spread - World Wide  - Chart and Top 10</vt:lpstr>
      <vt:lpstr>CoronaVirus Outbreak Timeline Fast Facts</vt:lpstr>
      <vt:lpstr>Timeline</vt:lpstr>
      <vt:lpstr>Web Scraping </vt:lpstr>
      <vt:lpstr>PowerPoint Presentation</vt:lpstr>
      <vt:lpstr>Corona Spread - World Slider</vt:lpstr>
      <vt:lpstr>Corona News</vt:lpstr>
      <vt:lpstr>Conclusion: Corona-Spread application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Aukje Rijpkema</dc:creator>
  <cp:lastModifiedBy>Aukje Rijpkema</cp:lastModifiedBy>
  <cp:revision>3</cp:revision>
  <dcterms:modified xsi:type="dcterms:W3CDTF">2020-03-05T17:19:34Z</dcterms:modified>
</cp:coreProperties>
</file>